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0"/>
  </p:notesMasterIdLst>
  <p:handoutMasterIdLst>
    <p:handoutMasterId r:id="rId11"/>
  </p:handoutMasterIdLst>
  <p:sldIdLst>
    <p:sldId id="434" r:id="rId2"/>
    <p:sldId id="463" r:id="rId3"/>
    <p:sldId id="490" r:id="rId4"/>
    <p:sldId id="495" r:id="rId5"/>
    <p:sldId id="491" r:id="rId6"/>
    <p:sldId id="492" r:id="rId7"/>
    <p:sldId id="493" r:id="rId8"/>
    <p:sldId id="494" r:id="rId9"/>
  </p:sldIdLst>
  <p:sldSz cx="9144000" cy="6858000" type="screen4x3"/>
  <p:notesSz cx="9723438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2FBFFF"/>
    <a:srgbClr val="E36803"/>
    <a:srgbClr val="000099"/>
    <a:srgbClr val="F8F8F8"/>
    <a:srgbClr val="FFFFFF"/>
    <a:srgbClr val="C0C0C0"/>
    <a:srgbClr val="96969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6" autoAdjust="0"/>
  </p:normalViewPr>
  <p:slideViewPr>
    <p:cSldViewPr snapToGrid="0">
      <p:cViewPr varScale="1">
        <p:scale>
          <a:sx n="77" d="100"/>
          <a:sy n="77" d="100"/>
        </p:scale>
        <p:origin x="-12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047E7DA6-A57D-4731-9A9A-461EF1F57238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8013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1550" y="3257550"/>
            <a:ext cx="7780338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91838404-CB12-44D8-A38C-70A93C5DF784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42"/>
          <p:cNvSpPr>
            <a:spLocks noChangeArrowheads="1"/>
          </p:cNvSpPr>
          <p:nvPr/>
        </p:nvSpPr>
        <p:spPr bwMode="gray">
          <a:xfrm>
            <a:off x="3071813" y="0"/>
            <a:ext cx="1417637" cy="6858000"/>
          </a:xfrm>
          <a:prstGeom prst="rect">
            <a:avLst/>
          </a:pr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5" name="Rectangle 1634"/>
          <p:cNvSpPr>
            <a:spLocks noChangeArrowheads="1"/>
          </p:cNvSpPr>
          <p:nvPr/>
        </p:nvSpPr>
        <p:spPr bwMode="gray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85882"/>
                  <a:invGamma/>
                </a:schemeClr>
              </a:gs>
            </a:gsLst>
            <a:lin ang="5400000" scaled="1"/>
          </a:gradFill>
          <a:ln w="2857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ru-RU">
              <a:cs typeface="+mn-cs"/>
            </a:endParaRPr>
          </a:p>
        </p:txBody>
      </p:sp>
      <p:sp>
        <p:nvSpPr>
          <p:cNvPr id="6" name="Rectangle 1596"/>
          <p:cNvSpPr>
            <a:spLocks noChangeArrowheads="1"/>
          </p:cNvSpPr>
          <p:nvPr/>
        </p:nvSpPr>
        <p:spPr bwMode="gray">
          <a:xfrm>
            <a:off x="6902450" y="-11113"/>
            <a:ext cx="303213" cy="6858001"/>
          </a:xfrm>
          <a:prstGeom prst="rect">
            <a:avLst/>
          </a:prstGeom>
          <a:solidFill>
            <a:schemeClr val="accent2">
              <a:alpha val="30196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7" name="Rectangle 1597"/>
          <p:cNvSpPr>
            <a:spLocks noChangeArrowheads="1"/>
          </p:cNvSpPr>
          <p:nvPr/>
        </p:nvSpPr>
        <p:spPr bwMode="gray">
          <a:xfrm>
            <a:off x="7158038" y="12700"/>
            <a:ext cx="227012" cy="6858000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8" name="Rectangle 1592"/>
          <p:cNvSpPr>
            <a:spLocks noChangeArrowheads="1"/>
          </p:cNvSpPr>
          <p:nvPr/>
        </p:nvSpPr>
        <p:spPr bwMode="gray">
          <a:xfrm>
            <a:off x="4375150" y="0"/>
            <a:ext cx="1060450" cy="6858000"/>
          </a:xfrm>
          <a:prstGeom prst="rect">
            <a:avLst/>
          </a:prstGeom>
          <a:solidFill>
            <a:schemeClr val="accent2">
              <a:alpha val="63921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9" name="Rectangle 1593"/>
          <p:cNvSpPr>
            <a:spLocks noChangeArrowheads="1"/>
          </p:cNvSpPr>
          <p:nvPr/>
        </p:nvSpPr>
        <p:spPr bwMode="gray">
          <a:xfrm>
            <a:off x="5359400" y="-17463"/>
            <a:ext cx="728663" cy="6938963"/>
          </a:xfrm>
          <a:prstGeom prst="rect">
            <a:avLst/>
          </a:prstGeom>
          <a:solidFill>
            <a:schemeClr val="accent2">
              <a:alpha val="5411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" name="Rectangle 1594"/>
          <p:cNvSpPr>
            <a:spLocks noChangeArrowheads="1"/>
          </p:cNvSpPr>
          <p:nvPr/>
        </p:nvSpPr>
        <p:spPr bwMode="gray">
          <a:xfrm>
            <a:off x="6018213" y="-19050"/>
            <a:ext cx="547687" cy="6938963"/>
          </a:xfrm>
          <a:prstGeom prst="rect">
            <a:avLst/>
          </a:prstGeom>
          <a:solidFill>
            <a:schemeClr val="accent2">
              <a:alpha val="47058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1" name="Rectangle 1595"/>
          <p:cNvSpPr>
            <a:spLocks noChangeArrowheads="1"/>
          </p:cNvSpPr>
          <p:nvPr/>
        </p:nvSpPr>
        <p:spPr bwMode="gray">
          <a:xfrm>
            <a:off x="6505575" y="0"/>
            <a:ext cx="446088" cy="6858000"/>
          </a:xfrm>
          <a:prstGeom prst="rect">
            <a:avLst/>
          </a:prstGeom>
          <a:solidFill>
            <a:schemeClr val="accent2">
              <a:alpha val="3686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2" name="Rectangle 1622"/>
          <p:cNvSpPr>
            <a:spLocks noChangeArrowheads="1"/>
          </p:cNvSpPr>
          <p:nvPr/>
        </p:nvSpPr>
        <p:spPr bwMode="gray">
          <a:xfrm>
            <a:off x="7339013" y="52388"/>
            <a:ext cx="136525" cy="6858000"/>
          </a:xfrm>
          <a:prstGeom prst="rect">
            <a:avLst/>
          </a:prstGeom>
          <a:solidFill>
            <a:schemeClr val="accent2">
              <a:alpha val="1490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3" name="Rectangle 1623"/>
          <p:cNvSpPr>
            <a:spLocks noChangeArrowheads="1"/>
          </p:cNvSpPr>
          <p:nvPr/>
        </p:nvSpPr>
        <p:spPr bwMode="gray">
          <a:xfrm>
            <a:off x="8366125" y="20638"/>
            <a:ext cx="344488" cy="6858000"/>
          </a:xfrm>
          <a:prstGeom prst="rect">
            <a:avLst/>
          </a:prstGeom>
          <a:solidFill>
            <a:schemeClr val="accent2">
              <a:alpha val="2313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4" name="Rectangle 1624"/>
          <p:cNvSpPr>
            <a:spLocks noChangeArrowheads="1"/>
          </p:cNvSpPr>
          <p:nvPr/>
        </p:nvSpPr>
        <p:spPr bwMode="gray">
          <a:xfrm>
            <a:off x="8664575" y="0"/>
            <a:ext cx="474663" cy="6858000"/>
          </a:xfrm>
          <a:prstGeom prst="rect">
            <a:avLst/>
          </a:prstGeom>
          <a:solidFill>
            <a:schemeClr val="accent2">
              <a:alpha val="27843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" name="Text Box 1613"/>
          <p:cNvSpPr txBox="1">
            <a:spLocks noChangeArrowheads="1"/>
          </p:cNvSpPr>
          <p:nvPr/>
        </p:nvSpPr>
        <p:spPr bwMode="gray">
          <a:xfrm>
            <a:off x="76200" y="6477000"/>
            <a:ext cx="1608138" cy="2444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ru-RU" sz="1000" smtClean="0">
                <a:solidFill>
                  <a:srgbClr val="F8F8F8"/>
                </a:solidFill>
              </a:rPr>
              <a:t>www.themegallery.com</a:t>
            </a:r>
          </a:p>
        </p:txBody>
      </p:sp>
      <p:sp>
        <p:nvSpPr>
          <p:cNvPr id="16" name="Text Box 1612"/>
          <p:cNvSpPr txBox="1">
            <a:spLocks noChangeArrowheads="1"/>
          </p:cNvSpPr>
          <p:nvPr/>
        </p:nvSpPr>
        <p:spPr bwMode="gray">
          <a:xfrm>
            <a:off x="276225" y="6007100"/>
            <a:ext cx="1169988" cy="457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ru-RU" sz="2400" smtClean="0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17" name="Rectangle 1643"/>
          <p:cNvSpPr>
            <a:spLocks noChangeArrowheads="1"/>
          </p:cNvSpPr>
          <p:nvPr/>
        </p:nvSpPr>
        <p:spPr bwMode="gray">
          <a:xfrm>
            <a:off x="7953375" y="4763"/>
            <a:ext cx="136525" cy="6858000"/>
          </a:xfrm>
          <a:prstGeom prst="rect">
            <a:avLst/>
          </a:prstGeom>
          <a:solidFill>
            <a:schemeClr val="accent2">
              <a:alpha val="588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8" name="Rectangle 1644"/>
          <p:cNvSpPr>
            <a:spLocks noChangeArrowheads="1"/>
          </p:cNvSpPr>
          <p:nvPr/>
        </p:nvSpPr>
        <p:spPr bwMode="gray">
          <a:xfrm>
            <a:off x="8045450" y="4763"/>
            <a:ext cx="168275" cy="6858000"/>
          </a:xfrm>
          <a:prstGeom prst="rect">
            <a:avLst/>
          </a:prstGeom>
          <a:solidFill>
            <a:schemeClr val="accent2">
              <a:alpha val="1215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9" name="Rectangle 1645"/>
          <p:cNvSpPr>
            <a:spLocks noChangeArrowheads="1"/>
          </p:cNvSpPr>
          <p:nvPr/>
        </p:nvSpPr>
        <p:spPr bwMode="gray">
          <a:xfrm>
            <a:off x="8177213" y="-11113"/>
            <a:ext cx="230187" cy="6858001"/>
          </a:xfrm>
          <a:prstGeom prst="rect">
            <a:avLst/>
          </a:prstGeom>
          <a:solidFill>
            <a:schemeClr val="accent2">
              <a:alpha val="18039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436847" name="Rectangle 1647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3802063" y="1314450"/>
            <a:ext cx="5105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36848" name="Rectangle 1648"/>
          <p:cNvSpPr>
            <a:spLocks noGrp="1" noChangeArrowheads="1"/>
          </p:cNvSpPr>
          <p:nvPr>
            <p:ph type="subTitle" sz="quarter" idx="1"/>
          </p:nvPr>
        </p:nvSpPr>
        <p:spPr bwMode="gray">
          <a:xfrm>
            <a:off x="3810000" y="2762250"/>
            <a:ext cx="5151438" cy="757238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" name="Rectangle 1650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3552825" y="6534150"/>
            <a:ext cx="2895600" cy="2349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" name="Rectangle 1649"/>
          <p:cNvSpPr>
            <a:spLocks noGrp="1" noChangeArrowheads="1"/>
          </p:cNvSpPr>
          <p:nvPr>
            <p:ph type="dt" sz="quarter" idx="11"/>
          </p:nvPr>
        </p:nvSpPr>
        <p:spPr bwMode="gray">
          <a:xfrm>
            <a:off x="6900863" y="6526213"/>
            <a:ext cx="2133600" cy="274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Rectangle 1651"/>
          <p:cNvSpPr>
            <a:spLocks noGrp="1" noChangeArrowheads="1"/>
          </p:cNvSpPr>
          <p:nvPr>
            <p:ph type="sldNum" sz="quarter" idx="12"/>
          </p:nvPr>
        </p:nvSpPr>
        <p:spPr bwMode="gray">
          <a:xfrm>
            <a:off x="3011488" y="6527800"/>
            <a:ext cx="373062" cy="234950"/>
          </a:xfrm>
        </p:spPr>
        <p:txBody>
          <a:bodyPr/>
          <a:lstStyle>
            <a:lvl1pPr>
              <a:defRPr/>
            </a:lvl1pPr>
          </a:lstStyle>
          <a:p>
            <a:fld id="{3478EC1B-F48A-43BA-B18E-A6A030DD2EFF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100"/>
                            </p:stCondLst>
                            <p:childTnLst>
                              <p:par>
                                <p:cTn id="6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6" presetClass="emph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900"/>
                            </p:stCondLst>
                            <p:childTnLst>
                              <p:par>
                                <p:cTn id="8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88ABB4-2457-4D5B-912E-A500CF5A57C9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91E037-B5D0-4215-AE7F-3A2D7ABD2C30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30288" y="1163638"/>
            <a:ext cx="3903662" cy="536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86350" y="1163638"/>
            <a:ext cx="3905250" cy="5360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94AD4D-70F8-4EBE-9836-004FC3FA3731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A58063-09D9-4E1C-A15E-4FC639F45099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D8F9C2-48AF-4B0B-9025-54011FCF9A0F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47F0F1-29F1-4DA4-8678-A20BC5C79DBD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64EA91-DC1F-4FB0-82FE-431F15379F30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CA4BB-D0F4-4DE0-AD21-55A0F5169360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9F3B10-FD1C-4D8A-83B2-DD346FFEE86D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18338" y="65088"/>
            <a:ext cx="1995487" cy="64595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30288" y="65088"/>
            <a:ext cx="5835650" cy="64595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B6E52D-CA86-4AB4-B2C0-B874791292EE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8" y="65088"/>
            <a:ext cx="7958137" cy="10112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030288" y="1163638"/>
            <a:ext cx="7961312" cy="5360987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3A1F4F-C405-468F-8456-E8F50CFEB286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030288" y="65088"/>
            <a:ext cx="7983537" cy="64595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6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7B2137-8A6D-4FFC-9A76-080CC354F0A4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91"/>
          <p:cNvSpPr>
            <a:spLocks noChangeShapeType="1"/>
          </p:cNvSpPr>
          <p:nvPr/>
        </p:nvSpPr>
        <p:spPr bwMode="auto">
          <a:xfrm>
            <a:off x="1101725" y="1000125"/>
            <a:ext cx="7834313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1002" name="Rectangle 474"/>
          <p:cNvSpPr>
            <a:spLocks noChangeArrowheads="1"/>
          </p:cNvSpPr>
          <p:nvPr/>
        </p:nvSpPr>
        <p:spPr bwMode="gray">
          <a:xfrm>
            <a:off x="269875" y="0"/>
            <a:ext cx="284163" cy="6889750"/>
          </a:xfrm>
          <a:prstGeom prst="rect">
            <a:avLst/>
          </a:prstGeom>
          <a:solidFill>
            <a:schemeClr val="accent2">
              <a:alpha val="79999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1003" name="Rectangle 475"/>
          <p:cNvSpPr>
            <a:spLocks noChangeArrowheads="1"/>
          </p:cNvSpPr>
          <p:nvPr/>
        </p:nvSpPr>
        <p:spPr bwMode="gray">
          <a:xfrm>
            <a:off x="-12700" y="0"/>
            <a:ext cx="330200" cy="68580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28627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 w="2857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ru-RU">
              <a:cs typeface="+mn-cs"/>
            </a:endParaRPr>
          </a:p>
        </p:txBody>
      </p:sp>
      <p:sp>
        <p:nvSpPr>
          <p:cNvPr id="151005" name="Rectangle 477"/>
          <p:cNvSpPr>
            <a:spLocks noChangeArrowheads="1"/>
          </p:cNvSpPr>
          <p:nvPr/>
        </p:nvSpPr>
        <p:spPr bwMode="gray">
          <a:xfrm>
            <a:off x="749300" y="-14288"/>
            <a:ext cx="71438" cy="6872288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1007" name="Rectangle 479"/>
          <p:cNvSpPr>
            <a:spLocks noChangeArrowheads="1"/>
          </p:cNvSpPr>
          <p:nvPr/>
        </p:nvSpPr>
        <p:spPr bwMode="gray">
          <a:xfrm>
            <a:off x="508000" y="0"/>
            <a:ext cx="168275" cy="6865938"/>
          </a:xfrm>
          <a:prstGeom prst="rect">
            <a:avLst/>
          </a:prstGeom>
          <a:solidFill>
            <a:schemeClr val="accent2">
              <a:alpha val="54117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1009" name="Rectangle 481"/>
          <p:cNvSpPr>
            <a:spLocks noChangeArrowheads="1"/>
          </p:cNvSpPr>
          <p:nvPr/>
        </p:nvSpPr>
        <p:spPr bwMode="gray">
          <a:xfrm>
            <a:off x="661988" y="0"/>
            <a:ext cx="114300" cy="6872288"/>
          </a:xfrm>
          <a:prstGeom prst="rect">
            <a:avLst/>
          </a:prstGeom>
          <a:solidFill>
            <a:schemeClr val="accent2">
              <a:alpha val="36862"/>
            </a:scheme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50988" name="Rectangle 460"/>
          <p:cNvSpPr>
            <a:spLocks noGrp="1" noChangeArrowheads="1"/>
          </p:cNvSpPr>
          <p:nvPr>
            <p:ph type="title"/>
          </p:nvPr>
        </p:nvSpPr>
        <p:spPr bwMode="auto">
          <a:xfrm>
            <a:off x="1055688" y="65088"/>
            <a:ext cx="7958137" cy="101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3" name="Rectangle 46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0288" y="1163638"/>
            <a:ext cx="7961312" cy="536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50990" name="Rectangle 46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7913" y="6616700"/>
            <a:ext cx="21336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0991" name="Rectangle 46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38825" y="6616700"/>
            <a:ext cx="28956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0992" name="Rectangle 46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87825" y="6616700"/>
            <a:ext cx="66198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fld id="{9F46B5EC-00F3-4116-BDD4-5EE6848AB51C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1037" name="Oval 508"/>
          <p:cNvSpPr>
            <a:spLocks noChangeArrowheads="1"/>
          </p:cNvSpPr>
          <p:nvPr/>
        </p:nvSpPr>
        <p:spPr bwMode="gray">
          <a:xfrm>
            <a:off x="438150" y="1892300"/>
            <a:ext cx="619125" cy="614363"/>
          </a:xfrm>
          <a:prstGeom prst="ellipse">
            <a:avLst/>
          </a:prstGeom>
          <a:blipFill dpi="0" rotWithShape="1">
            <a:blip r:embed="rId15" cstate="print"/>
            <a:srcRect/>
            <a:stretch>
              <a:fillRect/>
            </a:stretch>
          </a:blipFill>
          <a:ln w="28575" algn="ctr">
            <a:solidFill>
              <a:srgbClr val="F8F8F8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38" name="Oval 511"/>
          <p:cNvSpPr>
            <a:spLocks noChangeArrowheads="1"/>
          </p:cNvSpPr>
          <p:nvPr/>
        </p:nvSpPr>
        <p:spPr bwMode="gray">
          <a:xfrm>
            <a:off x="442913" y="315913"/>
            <a:ext cx="603250" cy="596900"/>
          </a:xfrm>
          <a:prstGeom prst="ellipse">
            <a:avLst/>
          </a:prstGeom>
          <a:blipFill dpi="0" rotWithShape="1">
            <a:blip r:embed="rId16" cstate="print"/>
            <a:srcRect/>
            <a:stretch>
              <a:fillRect/>
            </a:stretch>
          </a:blipFill>
          <a:ln w="57150" algn="ctr">
            <a:solidFill>
              <a:srgbClr val="F8F8F8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  <p:sp>
        <p:nvSpPr>
          <p:cNvPr id="1039" name="Oval 515"/>
          <p:cNvSpPr>
            <a:spLocks noChangeArrowheads="1"/>
          </p:cNvSpPr>
          <p:nvPr/>
        </p:nvSpPr>
        <p:spPr bwMode="gray">
          <a:xfrm>
            <a:off x="430213" y="1128713"/>
            <a:ext cx="603250" cy="593725"/>
          </a:xfrm>
          <a:prstGeom prst="ellipse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38100" algn="ctr">
            <a:solidFill>
              <a:srgbClr val="F8F8F8">
                <a:alpha val="70195"/>
              </a:srgbClr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  <p:sldLayoutId id="2147484036" r:id="rId12"/>
    <p:sldLayoutId id="2147484037" r:id="rId13"/>
  </p:sldLayoutIdLst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5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51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1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10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1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1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10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1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1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2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500" fill="hold"/>
                                        <p:tgtEl>
                                          <p:spTgt spid="15100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5100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3" dur="500" fill="hold"/>
                                        <p:tgtEl>
                                          <p:spTgt spid="1510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35" dur="500" fill="hold"/>
                                        <p:tgtEl>
                                          <p:spTgt spid="1510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7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" fill="hold"/>
                                        <p:tgtEl>
                                          <p:spTgt spid="1510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002" grpId="0" animBg="1"/>
      <p:bldP spid="151002" grpId="1" animBg="1"/>
      <p:bldP spid="151003" grpId="0" animBg="1"/>
      <p:bldP spid="151003" grpId="1" animBg="1"/>
      <p:bldP spid="151005" grpId="0" animBg="1"/>
      <p:bldP spid="151005" grpId="1" animBg="1"/>
      <p:bldP spid="151007" grpId="0" animBg="1"/>
      <p:bldP spid="151007" grpId="1" animBg="1"/>
      <p:bldP spid="151009" grpId="0" animBg="1"/>
      <p:bldP spid="151009" grpId="1" animBg="1"/>
      <p:bldP spid="150988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5000"/>
        <a:buFont typeface="Wingdings" pitchFamily="2" charset="2"/>
        <a:buChar char="£"/>
        <a:defRPr sz="32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05000"/>
        <a:buChar char="•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Char char="•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5" Type="http://schemas.openxmlformats.org/officeDocument/2006/relationships/oleObject" Target="../embeddings/__________Microsoft_Office_Excel1.xls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__________Microsoft_Office_Excel2.xls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378" y="5360480"/>
            <a:ext cx="2736989" cy="16075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7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274638" y="312738"/>
            <a:ext cx="8869362" cy="1828800"/>
          </a:xfrm>
          <a:effectLst>
            <a:outerShdw dist="17961" dir="2700000" algn="ctr" rotWithShape="0">
              <a:srgbClr val="F8F8F8">
                <a:alpha val="50000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ru-RU" altLang="ru-RU" sz="2800" dirty="0" smtClean="0"/>
              <a:t/>
            </a:r>
            <a:br>
              <a:rPr lang="ru-RU" altLang="ru-RU" sz="2800" dirty="0" smtClean="0"/>
            </a:br>
            <a:r>
              <a:rPr lang="ru-RU" altLang="ru-RU" sz="2400" dirty="0" smtClean="0">
                <a:latin typeface="+mn-lt"/>
              </a:rPr>
              <a:t/>
            </a:r>
            <a:br>
              <a:rPr lang="ru-RU" altLang="ru-RU" sz="2400" dirty="0" smtClean="0">
                <a:latin typeface="+mn-lt"/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Департамент образования и науки Кемеровской области</a:t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Государственное профессиональное образовательное учреждение</a:t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«Ленинск-Кузнецкий политехнический техникум»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 smtClean="0"/>
              <a:t/>
            </a:r>
            <a:br>
              <a:rPr lang="ru-RU" altLang="ru-RU" sz="2000" dirty="0" smtClean="0"/>
            </a:br>
            <a:r>
              <a:rPr lang="ru-RU" altLang="ru-RU" sz="2800" dirty="0" smtClean="0"/>
              <a:t/>
            </a:r>
            <a:br>
              <a:rPr lang="ru-RU" altLang="ru-RU" sz="2800" dirty="0" smtClean="0"/>
            </a:br>
            <a:endParaRPr lang="en-US" altLang="ru-RU" sz="18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03188" y="2476500"/>
            <a:ext cx="9040812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Профессиональная ориентация </a:t>
            </a:r>
          </a:p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формировании готовности студентов учреждений СПО к профессиональной деятельности </a:t>
            </a:r>
          </a:p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условия моногорода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52875" y="5360988"/>
            <a:ext cx="47339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Белослудцева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Наталья Викторовна, заведующий методическим кабинетом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dscn09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557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Рисунок 12" descr="Fotor11121545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557" y="1849560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Рисунок 13" descr="лого_final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739" y="196645"/>
            <a:ext cx="1666571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49" name="Заголовок 1"/>
          <p:cNvSpPr>
            <a:spLocks noGrp="1"/>
          </p:cNvSpPr>
          <p:nvPr>
            <p:ph type="title"/>
          </p:nvPr>
        </p:nvSpPr>
        <p:spPr>
          <a:xfrm>
            <a:off x="1857375" y="65088"/>
            <a:ext cx="7156450" cy="1011237"/>
          </a:xfrm>
        </p:spPr>
        <p:txBody>
          <a:bodyPr/>
          <a:lstStyle/>
          <a:p>
            <a:pPr algn="ctr"/>
            <a:r>
              <a:rPr lang="ru-RU" altLang="ru-RU" sz="2400" smtClean="0"/>
              <a:t>Распоряжение Правительства РФ</a:t>
            </a:r>
            <a:br>
              <a:rPr lang="ru-RU" altLang="ru-RU" sz="2400" smtClean="0"/>
            </a:br>
            <a:r>
              <a:rPr lang="ru-RU" altLang="ru-RU" sz="2400" smtClean="0"/>
              <a:t> от 29 июля 2014 г. № 1398-р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half" idx="2"/>
          </p:nvPr>
        </p:nvGraphicFramePr>
        <p:xfrm>
          <a:off x="1246188" y="1163638"/>
          <a:ext cx="7745412" cy="47547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994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338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121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4629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</a:rPr>
                        <a:t>Категория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Показатели </a:t>
                      </a:r>
                      <a:endParaRPr lang="ru-RU" sz="1800" dirty="0"/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 Число  моногородов в Кемеровской области на 2016 г.</a:t>
                      </a:r>
                      <a:endParaRPr lang="ru-RU" sz="1800" dirty="0"/>
                    </a:p>
                  </a:txBody>
                  <a:tcPr marL="91449" marR="91449" marT="45701" marB="45701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629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1.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Моногорода с наиболее сложным социально-экономическим положением (в том числе во взаимосвязи с проблемами функционирования градообразующих организаций)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9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433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2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Моногорода, в которых имеются риски ухудшения социально -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экономического положения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11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143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3.</a:t>
                      </a:r>
                    </a:p>
                    <a:p>
                      <a:pPr algn="ctr"/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Моногорода</a:t>
                      </a:r>
                      <a:r>
                        <a:rPr lang="ru-RU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со стабильной социально - экономической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ситуацией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4</a:t>
                      </a:r>
                      <a:endParaRPr lang="ru-RU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91449" marR="91449" marT="45701" marB="45701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ъект 2"/>
          <p:cNvSpPr>
            <a:spLocks noGrp="1"/>
          </p:cNvSpPr>
          <p:nvPr>
            <p:ph sz="half" idx="1"/>
          </p:nvPr>
        </p:nvSpPr>
        <p:spPr>
          <a:xfrm>
            <a:off x="1030288" y="1163638"/>
            <a:ext cx="7670800" cy="53609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altLang="ru-RU" smtClean="0">
                <a:solidFill>
                  <a:srgbClr val="0070C0"/>
                </a:solidFill>
              </a:rPr>
              <a:t>	Профессиональная ориентация – система научно обоснованных мероприятий, направленных на подготовку молодежи к выбору профессии с учетом особенностей личности и социально-экономической ситуации на рынке труда, на оказание помощи молодежи в профессиональном самоопределении и трудоустройстве.</a:t>
            </a:r>
          </a:p>
        </p:txBody>
      </p:sp>
      <p:pic>
        <p:nvPicPr>
          <p:cNvPr id="7" name="Рисунок 6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819275" y="65088"/>
            <a:ext cx="7194550" cy="1011237"/>
          </a:xfrm>
        </p:spPr>
        <p:txBody>
          <a:bodyPr/>
          <a:lstStyle/>
          <a:p>
            <a:pPr algn="ctr"/>
            <a:r>
              <a:rPr lang="ru-RU" altLang="ru-RU" sz="2800" smtClean="0"/>
              <a:t>Организации образования </a:t>
            </a:r>
            <a:br>
              <a:rPr lang="ru-RU" altLang="ru-RU" sz="2800" smtClean="0"/>
            </a:br>
            <a:r>
              <a:rPr lang="ru-RU" altLang="ru-RU" sz="2800" smtClean="0"/>
              <a:t>в Ленинск-Кузнецком г.о.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sz="half" idx="1"/>
          </p:nvPr>
        </p:nvSpPr>
        <p:spPr>
          <a:xfrm>
            <a:off x="657225" y="1163638"/>
            <a:ext cx="8185150" cy="3159125"/>
          </a:xfrm>
        </p:spPr>
        <p:txBody>
          <a:bodyPr/>
          <a:lstStyle/>
          <a:p>
            <a:pPr lvl="1"/>
            <a:r>
              <a:rPr lang="ru-RU" altLang="ru-RU" smtClean="0">
                <a:solidFill>
                  <a:srgbClr val="0070C0"/>
                </a:solidFill>
              </a:rPr>
              <a:t>5 организаций среднего (полного) образования;</a:t>
            </a:r>
          </a:p>
          <a:p>
            <a:pPr lvl="1"/>
            <a:r>
              <a:rPr lang="ru-RU" altLang="ru-RU" smtClean="0">
                <a:solidFill>
                  <a:srgbClr val="0070C0"/>
                </a:solidFill>
              </a:rPr>
              <a:t>11 организаций основного общего образования;</a:t>
            </a:r>
          </a:p>
          <a:p>
            <a:pPr lvl="1"/>
            <a:r>
              <a:rPr lang="ru-RU" altLang="ru-RU" smtClean="0">
                <a:solidFill>
                  <a:srgbClr val="0070C0"/>
                </a:solidFill>
              </a:rPr>
              <a:t>4  профессиональных образовательных организаций:</a:t>
            </a:r>
          </a:p>
        </p:txBody>
      </p:sp>
      <p:sp>
        <p:nvSpPr>
          <p:cNvPr id="8196" name="Содержимое 3"/>
          <p:cNvSpPr>
            <a:spLocks noGrp="1"/>
          </p:cNvSpPr>
          <p:nvPr>
            <p:ph sz="half" idx="2"/>
          </p:nvPr>
        </p:nvSpPr>
        <p:spPr>
          <a:xfrm>
            <a:off x="2041525" y="2973388"/>
            <a:ext cx="6827838" cy="3667125"/>
          </a:xfrm>
        </p:spPr>
        <p:txBody>
          <a:bodyPr/>
          <a:lstStyle/>
          <a:p>
            <a:pPr marL="342900" lvl="1" indent="-342900">
              <a:buClrTx/>
              <a:buSzPct val="85000"/>
              <a:buFontTx/>
              <a:buChar char="-"/>
            </a:pPr>
            <a:r>
              <a:rPr lang="ru-RU" altLang="ru-RU" sz="1800" smtClean="0">
                <a:solidFill>
                  <a:srgbClr val="002060"/>
                </a:solidFill>
              </a:rPr>
              <a:t>Государственное профессиональное образовательное учреждение «Ленинск-Кузнецкий политехнический техникум»;</a:t>
            </a:r>
          </a:p>
          <a:p>
            <a:pPr marL="342900" lvl="1" indent="-342900">
              <a:buClrTx/>
              <a:buSzPct val="85000"/>
              <a:buFontTx/>
              <a:buChar char="-"/>
            </a:pPr>
            <a:r>
              <a:rPr lang="ru-RU" altLang="ru-RU" sz="1800" smtClean="0"/>
              <a:t>Государственное казенное профессиональное образовательное учреждение Ленинск-Кузнецкий горнотехнический техникум;</a:t>
            </a:r>
          </a:p>
          <a:p>
            <a:pPr marL="342900" lvl="1" indent="-342900">
              <a:buClrTx/>
              <a:buSzPct val="85000"/>
              <a:buFontTx/>
              <a:buChar char="-"/>
            </a:pPr>
            <a:r>
              <a:rPr lang="ru-RU" altLang="ru-RU" sz="1800" smtClean="0"/>
              <a:t>Ленинск-Кузнецкий филиал ГБПОУ  «Кемеровский областной медицинский колледж;</a:t>
            </a:r>
          </a:p>
          <a:p>
            <a:pPr marL="342900" lvl="1" indent="-342900">
              <a:buClrTx/>
              <a:buSzPct val="85000"/>
              <a:buFontTx/>
              <a:buChar char="-"/>
            </a:pPr>
            <a:r>
              <a:rPr lang="ru-RU" altLang="ru-RU" sz="1800" smtClean="0"/>
              <a:t>Государственное профессиональное образовательное учреждение «Ленинск-Кузнецкое училище олимпийского резерва»</a:t>
            </a:r>
          </a:p>
          <a:p>
            <a:pPr marL="342900" lvl="1" indent="-342900">
              <a:buClrTx/>
              <a:buSzPct val="85000"/>
              <a:buFontTx/>
              <a:buChar char="-"/>
            </a:pPr>
            <a:endParaRPr lang="ru-RU" altLang="ru-RU" sz="1800" smtClean="0">
              <a:solidFill>
                <a:srgbClr val="0070C0"/>
              </a:solidFill>
            </a:endParaRPr>
          </a:p>
          <a:p>
            <a:endParaRPr lang="ru-RU" altLang="ru-RU" smtClean="0"/>
          </a:p>
        </p:txBody>
      </p:sp>
      <p:pic>
        <p:nvPicPr>
          <p:cNvPr id="5" name="Рисунок 4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2800" smtClean="0"/>
              <a:t>Анкетирование учащихся 9 классов </a:t>
            </a:r>
            <a:br>
              <a:rPr lang="ru-RU" altLang="ru-RU" sz="2800" smtClean="0"/>
            </a:br>
            <a:r>
              <a:rPr lang="ru-RU" altLang="ru-RU" sz="2800" smtClean="0"/>
              <a:t>г. Ленинска-Кузнецкого</a:t>
            </a:r>
          </a:p>
        </p:txBody>
      </p:sp>
      <p:pic>
        <p:nvPicPr>
          <p:cNvPr id="9" name="Рисунок 8" descr="лого_final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dscn09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9221" name="Объект 14"/>
          <p:cNvGraphicFramePr>
            <a:graphicFrameLocks noGrp="1" noChangeAspect="1"/>
          </p:cNvGraphicFramePr>
          <p:nvPr>
            <p:ph sz="half" idx="1"/>
          </p:nvPr>
        </p:nvGraphicFramePr>
        <p:xfrm>
          <a:off x="1154113" y="1392238"/>
          <a:ext cx="7648575" cy="4681537"/>
        </p:xfrm>
        <a:graphic>
          <a:graphicData uri="http://schemas.openxmlformats.org/presentationml/2006/ole">
            <p:oleObj spid="_x0000_s9221" name="Диаграмма" r:id="rId5" imgW="7651143" imgH="4688230" progId="Excel.Chart.8">
              <p:embed/>
            </p:oleObj>
          </a:graphicData>
        </a:graphic>
      </p:graphicFrame>
      <p:pic>
        <p:nvPicPr>
          <p:cNvPr id="11" name="Рисунок 10" descr="Fotor11121545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557" y="1845958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dscn0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Fotor11121545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45" name="Объект 2"/>
          <p:cNvPicPr>
            <a:picLocks noGrp="1" noChangeAspect="1"/>
          </p:cNvPicPr>
          <p:nvPr>
            <p:ph sz="half" idx="1"/>
          </p:nvPr>
        </p:nvPicPr>
        <p:blipFill>
          <a:blip r:embed="rId5" cstate="print"/>
          <a:srcRect l="37135" t="13095" r="38374" b="23148"/>
          <a:stretch>
            <a:fillRect/>
          </a:stretch>
        </p:blipFill>
        <p:spPr>
          <a:xfrm>
            <a:off x="5634038" y="584200"/>
            <a:ext cx="2397125" cy="3671888"/>
          </a:xfrm>
        </p:spPr>
      </p:pic>
      <p:sp>
        <p:nvSpPr>
          <p:cNvPr id="10246" name="Прямоугольник 6"/>
          <p:cNvSpPr>
            <a:spLocks noChangeArrowheads="1"/>
          </p:cNvSpPr>
          <p:nvPr/>
        </p:nvSpPr>
        <p:spPr bwMode="auto">
          <a:xfrm>
            <a:off x="1173163" y="1204913"/>
            <a:ext cx="5126037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b="0"/>
              <a:t>Профессиональные пробы. </a:t>
            </a:r>
          </a:p>
          <a:p>
            <a:r>
              <a:rPr lang="ru-RU" altLang="ru-RU" sz="1600" b="0"/>
              <a:t>Технология и методика проведения. [Текст] :  учебно-методическое пособие / </a:t>
            </a:r>
          </a:p>
          <a:p>
            <a:r>
              <a:rPr lang="ru-RU" altLang="ru-RU" sz="1600" b="0"/>
              <a:t>Лернер П.С., Родичев Н.Ф., Чистякова С.Н. Издательство: «</a:t>
            </a:r>
            <a:r>
              <a:rPr lang="en-US" altLang="ru-RU" sz="1600" b="0"/>
              <a:t>Academia</a:t>
            </a:r>
            <a:r>
              <a:rPr lang="ru-RU" altLang="ru-RU" sz="1600" b="0"/>
              <a:t>», 2014. - 208 с.</a:t>
            </a:r>
            <a:r>
              <a:rPr lang="en-US" altLang="ru-RU" sz="1600" b="0"/>
              <a:t> </a:t>
            </a:r>
            <a:endParaRPr lang="ru-RU" altLang="ru-RU" sz="1600" b="0"/>
          </a:p>
        </p:txBody>
      </p:sp>
      <p:sp>
        <p:nvSpPr>
          <p:cNvPr id="10247" name="Прямоугольник 12"/>
          <p:cNvSpPr>
            <a:spLocks noChangeArrowheads="1"/>
          </p:cNvSpPr>
          <p:nvPr/>
        </p:nvSpPr>
        <p:spPr bwMode="auto">
          <a:xfrm>
            <a:off x="3622675" y="4343400"/>
            <a:ext cx="5121275" cy="1382713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r>
              <a:rPr lang="ru-RU" altLang="ru-RU" sz="1600" b="0"/>
              <a:t>Организация профессиональных проб </a:t>
            </a:r>
          </a:p>
          <a:p>
            <a:pPr eaLnBrk="1" hangingPunct="1"/>
            <a:r>
              <a:rPr lang="ru-RU" altLang="ru-RU" sz="1600" b="0"/>
              <a:t>для старшеклассников </a:t>
            </a:r>
          </a:p>
          <a:p>
            <a:pPr eaLnBrk="1" hangingPunct="1"/>
            <a:r>
              <a:rPr lang="ru-RU" altLang="ru-RU" sz="1600" b="0"/>
              <a:t>в профессиональных образовательных учреждениях </a:t>
            </a:r>
          </a:p>
          <a:p>
            <a:pPr eaLnBrk="1" hangingPunct="1"/>
            <a:r>
              <a:rPr lang="en-US" altLang="ru-RU" sz="1600" b="0"/>
              <a:t>[</a:t>
            </a:r>
            <a:r>
              <a:rPr lang="ru-RU" altLang="ru-RU" sz="1600" b="0"/>
              <a:t>Текст</a:t>
            </a:r>
            <a:r>
              <a:rPr lang="en-US" altLang="ru-RU" sz="1600" b="0"/>
              <a:t>]</a:t>
            </a:r>
            <a:r>
              <a:rPr lang="ru-RU" altLang="ru-RU" sz="1600" b="0"/>
              <a:t> : метод.рекомендации / И.А.Килина, Н.Т.Рылова, </a:t>
            </a:r>
          </a:p>
          <a:p>
            <a:pPr eaLnBrk="1" hangingPunct="1"/>
            <a:r>
              <a:rPr lang="ru-RU" altLang="ru-RU" sz="1600" b="0"/>
              <a:t>И.Ю.Вершинин, В.Ф.Белов; под общ.ред. Е.Л.Рудневой. -  </a:t>
            </a:r>
          </a:p>
          <a:p>
            <a:pPr eaLnBrk="1" hangingPunct="1"/>
            <a:r>
              <a:rPr lang="ru-RU" altLang="ru-RU" sz="1600" b="0"/>
              <a:t>Кемерово: ГБУ «КРИРПО», 2016. – 88 С</a:t>
            </a:r>
            <a:r>
              <a:rPr lang="ru-RU" altLang="ru-RU" sz="1400"/>
              <a:t>.</a:t>
            </a:r>
          </a:p>
        </p:txBody>
      </p:sp>
      <p:pic>
        <p:nvPicPr>
          <p:cNvPr id="10248" name="Рисунок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4425" y="2635250"/>
            <a:ext cx="2197100" cy="32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952625" y="65088"/>
            <a:ext cx="7061200" cy="1011237"/>
          </a:xfrm>
        </p:spPr>
        <p:txBody>
          <a:bodyPr/>
          <a:lstStyle/>
          <a:p>
            <a:pPr algn="ctr"/>
            <a:r>
              <a:rPr lang="ru-RU" altLang="ru-RU" sz="2800" smtClean="0"/>
              <a:t>Диагностика абитуриентов </a:t>
            </a:r>
            <a:br>
              <a:rPr lang="ru-RU" altLang="ru-RU" sz="2800" smtClean="0"/>
            </a:br>
            <a:r>
              <a:rPr lang="ru-RU" altLang="ru-RU" sz="2800" smtClean="0"/>
              <a:t>ГПОУ ЛКПТ</a:t>
            </a:r>
          </a:p>
        </p:txBody>
      </p:sp>
      <p:pic>
        <p:nvPicPr>
          <p:cNvPr id="8" name="Рисунок 7" descr="лого_final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740" y="196645"/>
            <a:ext cx="1698130" cy="840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dscn09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8205" y="1102235"/>
            <a:ext cx="667496" cy="6823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Fotor11121545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986" y="1843549"/>
            <a:ext cx="688144" cy="6965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11270" name="Содержимое 12"/>
          <p:cNvGraphicFramePr>
            <a:graphicFrameLocks noGrp="1"/>
          </p:cNvGraphicFramePr>
          <p:nvPr>
            <p:ph sz="half" idx="2"/>
          </p:nvPr>
        </p:nvGraphicFramePr>
        <p:xfrm>
          <a:off x="1206500" y="1147763"/>
          <a:ext cx="7785100" cy="5376862"/>
        </p:xfrm>
        <a:graphic>
          <a:graphicData uri="http://schemas.openxmlformats.org/presentationml/2006/ole">
            <p:oleObj spid="_x0000_s11270" r:id="rId6" imgW="7785267" imgH="5377138" progId="Excel.Chart.8">
              <p:embed/>
            </p:oleObj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лого_final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378" y="5360480"/>
            <a:ext cx="2736989" cy="16075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7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274638" y="312738"/>
            <a:ext cx="8869362" cy="1828800"/>
          </a:xfrm>
          <a:effectLst>
            <a:outerShdw dist="17961" dir="2700000" algn="ctr" rotWithShape="0">
              <a:srgbClr val="F8F8F8">
                <a:alpha val="50000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ru-RU" altLang="ru-RU" sz="2800" dirty="0" smtClean="0"/>
              <a:t/>
            </a:r>
            <a:br>
              <a:rPr lang="ru-RU" altLang="ru-RU" sz="2800" dirty="0" smtClean="0"/>
            </a:br>
            <a:r>
              <a:rPr lang="ru-RU" altLang="ru-RU" sz="2400" dirty="0" smtClean="0">
                <a:latin typeface="+mn-lt"/>
              </a:rPr>
              <a:t/>
            </a:r>
            <a:br>
              <a:rPr lang="ru-RU" altLang="ru-RU" sz="2400" dirty="0" smtClean="0">
                <a:latin typeface="+mn-lt"/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Департамент образования и науки Кемеровской области</a:t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Государственное профессиональное образовательное учреждение</a:t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«Ленинск-Кузнецкий политехнический техникум»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altLang="ru-RU" sz="2000" dirty="0" smtClean="0"/>
              <a:t/>
            </a:r>
            <a:br>
              <a:rPr lang="ru-RU" altLang="ru-RU" sz="2000" dirty="0" smtClean="0"/>
            </a:br>
            <a:r>
              <a:rPr lang="ru-RU" altLang="ru-RU" sz="2800" dirty="0" smtClean="0"/>
              <a:t/>
            </a:r>
            <a:br>
              <a:rPr lang="ru-RU" altLang="ru-RU" sz="2800" dirty="0" smtClean="0"/>
            </a:br>
            <a:endParaRPr lang="en-US" altLang="ru-RU" sz="18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03188" y="2476500"/>
            <a:ext cx="9040812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Профессиональная ориентация </a:t>
            </a:r>
          </a:p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формировании готовности студентов учреждений СПО к профессиональной деятельности </a:t>
            </a:r>
          </a:p>
          <a:p>
            <a:pPr algn="ctr"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условия моногорода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52875" y="5360988"/>
            <a:ext cx="47339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Белослудцева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Наталья Викторовна, заведующий методическим кабинетом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37TGp_bizpeople_light_ani">
  <a:themeElements>
    <a:clrScheme name="437TGp_bizpeople_light_ani 1">
      <a:dk1>
        <a:srgbClr val="30311D"/>
      </a:dk1>
      <a:lt1>
        <a:srgbClr val="FFFFFF"/>
      </a:lt1>
      <a:dk2>
        <a:srgbClr val="003366"/>
      </a:dk2>
      <a:lt2>
        <a:srgbClr val="DDDDDD"/>
      </a:lt2>
      <a:accent1>
        <a:srgbClr val="7E52CC"/>
      </a:accent1>
      <a:accent2>
        <a:srgbClr val="4A9ACC"/>
      </a:accent2>
      <a:accent3>
        <a:srgbClr val="FFFFFF"/>
      </a:accent3>
      <a:accent4>
        <a:srgbClr val="272817"/>
      </a:accent4>
      <a:accent5>
        <a:srgbClr val="C0B3E2"/>
      </a:accent5>
      <a:accent6>
        <a:srgbClr val="428BB9"/>
      </a:accent6>
      <a:hlink>
        <a:srgbClr val="4582A7"/>
      </a:hlink>
      <a:folHlink>
        <a:srgbClr val="B2AF7A"/>
      </a:folHlink>
    </a:clrScheme>
    <a:fontScheme name="437TGp_bizpeople_light_a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8575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37TGp_bizpeople_light_ani 1">
        <a:dk1>
          <a:srgbClr val="30311D"/>
        </a:dk1>
        <a:lt1>
          <a:srgbClr val="FFFFFF"/>
        </a:lt1>
        <a:dk2>
          <a:srgbClr val="003366"/>
        </a:dk2>
        <a:lt2>
          <a:srgbClr val="DDDDDD"/>
        </a:lt2>
        <a:accent1>
          <a:srgbClr val="7E52CC"/>
        </a:accent1>
        <a:accent2>
          <a:srgbClr val="4A9ACC"/>
        </a:accent2>
        <a:accent3>
          <a:srgbClr val="FFFFFF"/>
        </a:accent3>
        <a:accent4>
          <a:srgbClr val="272817"/>
        </a:accent4>
        <a:accent5>
          <a:srgbClr val="C0B3E2"/>
        </a:accent5>
        <a:accent6>
          <a:srgbClr val="428BB9"/>
        </a:accent6>
        <a:hlink>
          <a:srgbClr val="4582A7"/>
        </a:hlink>
        <a:folHlink>
          <a:srgbClr val="B2AF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37TGp_bizpeople_light_ani 2">
        <a:dk1>
          <a:srgbClr val="000000"/>
        </a:dk1>
        <a:lt1>
          <a:srgbClr val="FFFFFF"/>
        </a:lt1>
        <a:dk2>
          <a:srgbClr val="702424"/>
        </a:dk2>
        <a:lt2>
          <a:srgbClr val="C0C0C0"/>
        </a:lt2>
        <a:accent1>
          <a:srgbClr val="54BBBE"/>
        </a:accent1>
        <a:accent2>
          <a:srgbClr val="E49514"/>
        </a:accent2>
        <a:accent3>
          <a:srgbClr val="FFFFFF"/>
        </a:accent3>
        <a:accent4>
          <a:srgbClr val="000000"/>
        </a:accent4>
        <a:accent5>
          <a:srgbClr val="B3DADB"/>
        </a:accent5>
        <a:accent6>
          <a:srgbClr val="CF8711"/>
        </a:accent6>
        <a:hlink>
          <a:srgbClr val="6C9A42"/>
        </a:hlink>
        <a:folHlink>
          <a:srgbClr val="82A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37TGp_bizpeople_light_ani 3">
        <a:dk1>
          <a:srgbClr val="003366"/>
        </a:dk1>
        <a:lt1>
          <a:srgbClr val="FFFFFF"/>
        </a:lt1>
        <a:dk2>
          <a:srgbClr val="000000"/>
        </a:dk2>
        <a:lt2>
          <a:srgbClr val="DDDDDD"/>
        </a:lt2>
        <a:accent1>
          <a:srgbClr val="438ACB"/>
        </a:accent1>
        <a:accent2>
          <a:srgbClr val="32A287"/>
        </a:accent2>
        <a:accent3>
          <a:srgbClr val="FFFFFF"/>
        </a:accent3>
        <a:accent4>
          <a:srgbClr val="002A56"/>
        </a:accent4>
        <a:accent5>
          <a:srgbClr val="B0C4E2"/>
        </a:accent5>
        <a:accent6>
          <a:srgbClr val="2C927A"/>
        </a:accent6>
        <a:hlink>
          <a:srgbClr val="729943"/>
        </a:hlink>
        <a:folHlink>
          <a:srgbClr val="82B4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437TGp_bizpeople_light_ani</Template>
  <TotalTime>2228</TotalTime>
  <Words>225</Words>
  <Application>Microsoft Office PowerPoint</Application>
  <PresentationFormat>Экран (4:3)</PresentationFormat>
  <Paragraphs>45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Wingdings</vt:lpstr>
      <vt:lpstr>Verdana</vt:lpstr>
      <vt:lpstr>437TGp_bizpeople_light_ani</vt:lpstr>
      <vt:lpstr>Диаграмма Microsoft Excel</vt:lpstr>
      <vt:lpstr>Диаграмма Microsoft Office Excel</vt:lpstr>
      <vt:lpstr>  Департамент образования и науки Кемеровской области Государственное профессиональное образовательное учреждение «Ленинск-Кузнецкий политехнический техникум»     </vt:lpstr>
      <vt:lpstr>Распоряжение Правительства РФ  от 29 июля 2014 г. № 1398-р </vt:lpstr>
      <vt:lpstr>Слайд 3</vt:lpstr>
      <vt:lpstr>Организации образования  в Ленинск-Кузнецком г.о.</vt:lpstr>
      <vt:lpstr>Анкетирование учащихся 9 классов  г. Ленинска-Кузнецкого</vt:lpstr>
      <vt:lpstr>Слайд 6</vt:lpstr>
      <vt:lpstr>Диагностика абитуриентов  ГПОУ ЛКПТ</vt:lpstr>
      <vt:lpstr>  Департамент образования и науки Кемеровской области Государственное профессиональное образовательное учреждение «Ленинск-Кузнецкий политехнический техникум»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Наталья</dc:creator>
  <cp:lastModifiedBy>galex</cp:lastModifiedBy>
  <cp:revision>175</cp:revision>
  <dcterms:created xsi:type="dcterms:W3CDTF">2014-11-11T05:22:24Z</dcterms:created>
  <dcterms:modified xsi:type="dcterms:W3CDTF">2017-03-24T06:30:41Z</dcterms:modified>
</cp:coreProperties>
</file>